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7"/>
  </p:notesMasterIdLst>
  <p:handoutMasterIdLst>
    <p:handoutMasterId r:id="rId18"/>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 id="359" r:id="rId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 id="3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autoAdjust="0"/>
    <p:restoredTop sz="94643"/>
  </p:normalViewPr>
  <p:slideViewPr>
    <p:cSldViewPr snapToGrid="0" snapToObjects="1">
      <p:cViewPr varScale="1">
        <p:scale>
          <a:sx n="216" d="100"/>
          <a:sy n="216" d="100"/>
        </p:scale>
        <p:origin x="1120"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5/20/21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a:xfrm>
            <a:off x="358775" y="1019944"/>
            <a:ext cx="4038600" cy="3642366"/>
          </a:xfrm>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3"/>
            <a:ext cx="4038600" cy="3642367"/>
          </a:xfrm>
        </p:spPr>
        <p:txBody>
          <a:bodyPr>
            <a:normAutofit fontScale="85000" lnSpcReduction="20000"/>
          </a:bodyPr>
          <a:lstStyle/>
          <a:p>
            <a:pPr marL="0" indent="0">
              <a:lnSpc>
                <a:spcPct val="120000"/>
              </a:lnSpc>
              <a:buNone/>
            </a:pPr>
            <a:r>
              <a:rPr lang="en-US" sz="2600" dirty="0"/>
              <a:t>Limitations and remediations</a:t>
            </a:r>
          </a:p>
          <a:p>
            <a:r>
              <a:rPr lang="en-AU" sz="1800" dirty="0"/>
              <a:t>Not all variables in the available dataset were explored</a:t>
            </a:r>
          </a:p>
          <a:p>
            <a:pPr lvl="1"/>
            <a:r>
              <a:rPr lang="en-AU" sz="1800" dirty="0"/>
              <a:t>Prior knowledge was used to select a subset of interest. Future research should examine all variables through a variable selection lens</a:t>
            </a:r>
          </a:p>
          <a:p>
            <a:r>
              <a:rPr lang="en-AU" sz="1800" dirty="0"/>
              <a:t>The accuracy of the available datasets is likely very high, but there is no confirmation</a:t>
            </a:r>
          </a:p>
          <a:p>
            <a:r>
              <a:rPr lang="en-AU" sz="1800" dirty="0"/>
              <a:t>It remains unclear whether an ordinary least squares approach is optimal</a:t>
            </a:r>
          </a:p>
          <a:p>
            <a:pPr lvl="1"/>
            <a:r>
              <a:rPr lang="en-AU" sz="1800" dirty="0"/>
              <a:t>A GAM yielded superior model fit at a lower AIC</a:t>
            </a:r>
          </a:p>
          <a:p>
            <a:r>
              <a:rPr lang="en-AU" sz="1800" dirty="0"/>
              <a:t>Points scored is an integer count and may be better modelled through Poisson or Negative Binomial generalised linear models</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41A9E-807A-D548-ABC8-F388FE772940}"/>
              </a:ext>
            </a:extLst>
          </p:cNvPr>
          <p:cNvSpPr>
            <a:spLocks noGrp="1"/>
          </p:cNvSpPr>
          <p:nvPr>
            <p:ph type="title"/>
          </p:nvPr>
        </p:nvSpPr>
        <p:spPr/>
        <p:txBody>
          <a:bodyPr/>
          <a:lstStyle/>
          <a:p>
            <a:r>
              <a:rPr lang="en-US" dirty="0"/>
              <a:t>Supporting content</a:t>
            </a:r>
          </a:p>
        </p:txBody>
      </p:sp>
      <p:pic>
        <p:nvPicPr>
          <p:cNvPr id="7" name="Content Placeholder 6">
            <a:extLst>
              <a:ext uri="{FF2B5EF4-FFF2-40B4-BE49-F238E27FC236}">
                <a16:creationId xmlns:a16="http://schemas.microsoft.com/office/drawing/2014/main" id="{8E7BE2DF-DCBF-AE4A-8AE1-CD8B5AFF22EE}"/>
              </a:ext>
            </a:extLst>
          </p:cNvPr>
          <p:cNvPicPr>
            <a:picLocks noGrp="1" noChangeAspect="1"/>
          </p:cNvPicPr>
          <p:nvPr>
            <p:ph sz="half" idx="10"/>
          </p:nvPr>
        </p:nvPicPr>
        <p:blipFill>
          <a:blip r:embed="rId2"/>
          <a:stretch>
            <a:fillRect/>
          </a:stretch>
        </p:blipFill>
        <p:spPr>
          <a:xfrm>
            <a:off x="358775" y="1019944"/>
            <a:ext cx="4038600" cy="3394472"/>
          </a:xfrm>
        </p:spPr>
      </p:pic>
      <p:pic>
        <p:nvPicPr>
          <p:cNvPr id="9" name="Content Placeholder 8">
            <a:extLst>
              <a:ext uri="{FF2B5EF4-FFF2-40B4-BE49-F238E27FC236}">
                <a16:creationId xmlns:a16="http://schemas.microsoft.com/office/drawing/2014/main" id="{269CF6B6-A9EA-6C41-8C0C-9733121AF1C9}"/>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5122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 retained</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the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in Models 2 and 3 fixed the observed issues and actually </a:t>
            </a:r>
            <a:r>
              <a:rPr lang="en-US" sz="1500" b="0"/>
              <a:t>created additional </a:t>
            </a:r>
            <a:r>
              <a:rPr lang="en-US" sz="1500" b="0" dirty="0"/>
              <a:t>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p>
          <a:p>
            <a:pPr lvl="1"/>
            <a:r>
              <a:rPr lang="en-US" sz="1500" b="0" dirty="0">
                <a:solidFill>
                  <a:schemeClr val="accent4"/>
                </a:solidFill>
              </a:rPr>
              <a:t>All within Cook’s distance </a:t>
            </a:r>
            <a:r>
              <a:rPr lang="en-US" sz="1500" dirty="0">
                <a:solidFill>
                  <a:schemeClr val="accent4"/>
                </a:solidFill>
              </a:rPr>
              <a:t>bounds</a:t>
            </a:r>
            <a:endParaRPr lang="en-US" sz="1500" b="0" dirty="0">
              <a:solidFill>
                <a:schemeClr val="accent4"/>
              </a:solidFill>
            </a:endParaRPr>
          </a:p>
          <a:p>
            <a:r>
              <a:rPr lang="en-US" sz="1500" b="0" dirty="0">
                <a:solidFill>
                  <a:schemeClr val="accent1"/>
                </a:solidFill>
              </a:rPr>
              <a:t>Quadratic shape to the line in the residuals vs fitted plot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3835</TotalTime>
  <Words>692</Words>
  <Application>Microsoft Macintosh PowerPoint</Application>
  <PresentationFormat>On-screen Show (16:9)</PresentationFormat>
  <Paragraphs>76</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lpstr>Supporting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305</cp:revision>
  <dcterms:modified xsi:type="dcterms:W3CDTF">2021-05-20T00:45:34Z</dcterms:modified>
</cp:coreProperties>
</file>